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5"/>
  </p:notesMasterIdLst>
  <p:handoutMasterIdLst>
    <p:handoutMasterId r:id="rId16"/>
  </p:handoutMasterIdLst>
  <p:sldIdLst>
    <p:sldId id="257" r:id="rId5"/>
    <p:sldId id="389" r:id="rId6"/>
    <p:sldId id="279" r:id="rId7"/>
    <p:sldId id="384" r:id="rId8"/>
    <p:sldId id="278" r:id="rId9"/>
    <p:sldId id="317" r:id="rId10"/>
    <p:sldId id="272" r:id="rId11"/>
    <p:sldId id="268" r:id="rId12"/>
    <p:sldId id="321" r:id="rId13"/>
    <p:sldId id="39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3725" autoAdjust="0"/>
  </p:normalViewPr>
  <p:slideViewPr>
    <p:cSldViewPr snapToGrid="0">
      <p:cViewPr varScale="1">
        <p:scale>
          <a:sx n="86" d="100"/>
          <a:sy n="86" d="100"/>
        </p:scale>
        <p:origin x="562" y="6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Camera</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b="0" noProof="0" dirty="0"/>
            <a:t>Input from Webcam Stream</a:t>
          </a:r>
          <a:endParaRPr lang="en-US" sz="1800" b="0" dirty="0">
            <a:latin typeface="+mn-lt"/>
          </a:endParaRP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Dataset</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r>
            <a:rPr lang="en-US" sz="1800" b="0" dirty="0">
              <a:latin typeface="+mn-lt"/>
            </a:rPr>
            <a:t>Build a Model (here used a pretrained model)</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latin typeface="+mn-lt"/>
            </a:rPr>
            <a:t>Process the Webcam Stream as per the needs (focus only the cars)</a:t>
          </a: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Detection</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Final</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b="0" noProof="0" dirty="0"/>
            <a:t>Send Notification to the User using Twilio</a:t>
          </a:r>
          <a:endParaRPr lang="en-US" sz="1800" b="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Now sense the car’s position and detect the movement when the parking slot becomes free</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87BF7896-20EA-4E8F-B6F4-A34EC5C9CB50}">
      <dgm:prSet phldrT="[Text]" custT="1"/>
      <dgm:spPr/>
      <dgm:t>
        <a:bodyPr/>
        <a:lstStyle/>
        <a:p>
          <a:r>
            <a:rPr lang="en-US" sz="1800" dirty="0">
              <a:latin typeface="+mn-lt"/>
            </a:rPr>
            <a:t>Machine Learning</a:t>
          </a:r>
        </a:p>
      </dgm:t>
    </dgm:pt>
    <dgm:pt modelId="{D63CE73E-35DE-48C3-8753-7648BC953C0D}" type="sibTrans" cxnId="{92330C11-C197-4512-BDA4-8D8A69AF7D1C}">
      <dgm:prSet/>
      <dgm:spPr/>
      <dgm:t>
        <a:bodyPr/>
        <a:lstStyle/>
        <a:p>
          <a:endParaRPr lang="en-US" sz="1800">
            <a:latin typeface="+mn-lt"/>
          </a:endParaRPr>
        </a:p>
      </dgm:t>
    </dgm:pt>
    <dgm:pt modelId="{05E47BA5-F724-4AEE-9B5B-401F18E028E6}" type="parTrans" cxnId="{92330C11-C197-4512-BDA4-8D8A69AF7D1C}">
      <dgm:prSet/>
      <dgm:spPr/>
      <dgm:t>
        <a:bodyPr/>
        <a:lstStyle/>
        <a:p>
          <a:endParaRPr lang="en-US" sz="1800">
            <a:latin typeface="+mn-lt"/>
          </a:endParaRPr>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Camera</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kern="1200" noProof="0" dirty="0"/>
            <a:t>Input from Webcam Stream</a:t>
          </a:r>
          <a:endParaRPr lang="en-US" sz="1800" b="0" kern="1200" dirty="0">
            <a:latin typeface="+mn-lt"/>
          </a:endParaRP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Dataset</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b="0" kern="1200" dirty="0">
              <a:latin typeface="+mn-lt"/>
            </a:rPr>
            <a:t>Build a Model (here used a pretrained model)</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Machine Learning</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Process the Webcam Stream as per the needs (focus only the cars)</a:t>
          </a: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Detection</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Now sense the car’s position and detect the movement when the parking slot becomes free</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Final</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kern="1200" noProof="0" dirty="0"/>
            <a:t>Send Notification to the User using Twilio</a:t>
          </a:r>
          <a:endParaRPr lang="en-US" sz="1800" b="0" kern="1200" dirty="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8/22/2021</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8/22/2021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7</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openxmlformats.org/officeDocument/2006/relationships/hyperlink" Target="https://creativecommons.org/licenses/by-sa/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ommons.wikimedia.org/wiki/File:OpenCV_Logo_with_text_svg_version.svg" TargetMode="Externa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el.wikipedia.org/wiki/Pyth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mailto:d20l213@psgitech.ac.in" TargetMode="Externa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hyperlink" Target="http://ideonexus.com/2007/08/20/science-fiction-vs-fantasy/"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www.twilio.com/docs/sms/quickstart/python" TargetMode="External"/><Relationship Id="rId5" Type="http://schemas.openxmlformats.org/officeDocument/2006/relationships/hyperlink" Target="https://docs.opencv.org/4.5.2/d6/d00/tutorial_py_root.html" TargetMode="External"/><Relationship Id="rId4" Type="http://schemas.openxmlformats.org/officeDocument/2006/relationships/hyperlink" Target="https://www.analyticsvidhya.com/blog/2019/07/computer-vision-implementing-mask-r-cnn-image-segment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fontScale="90000"/>
          </a:bodyPr>
          <a:lstStyle/>
          <a:p>
            <a:r>
              <a:rPr lang="en-US" dirty="0"/>
              <a:t>Parking Assistant using OpenCV</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pic>
        <p:nvPicPr>
          <p:cNvPr id="7" name="Picture 6">
            <a:extLst>
              <a:ext uri="{FF2B5EF4-FFF2-40B4-BE49-F238E27FC236}">
                <a16:creationId xmlns:a16="http://schemas.microsoft.com/office/drawing/2014/main" id="{5AE9C991-A585-4F43-8286-05A66ECC96AB}"/>
              </a:ext>
            </a:extLst>
          </p:cNvPr>
          <p:cNvPicPr>
            <a:picLocks noChangeAspect="1"/>
          </p:cNvPicPr>
          <p:nvPr/>
        </p:nvPicPr>
        <p:blipFill rotWithShape="1">
          <a:blip r:embed="rId4"/>
          <a:srcRect b="4467"/>
          <a:stretch/>
        </p:blipFill>
        <p:spPr>
          <a:xfrm>
            <a:off x="10408899" y="598256"/>
            <a:ext cx="1034417" cy="1425853"/>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A982F57-40A3-4C44-BD54-5EF047E389F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149363" y="4008663"/>
            <a:ext cx="1847938" cy="2277122"/>
          </a:xfrm>
          <a:prstGeom prst="rect">
            <a:avLst/>
          </a:prstGeom>
        </p:spPr>
      </p:pic>
      <p:sp>
        <p:nvSpPr>
          <p:cNvPr id="10" name="TextBox 9">
            <a:extLst>
              <a:ext uri="{FF2B5EF4-FFF2-40B4-BE49-F238E27FC236}">
                <a16:creationId xmlns:a16="http://schemas.microsoft.com/office/drawing/2014/main" id="{148EDA74-632A-455B-BE42-BB87DDCC43B0}"/>
              </a:ext>
            </a:extLst>
          </p:cNvPr>
          <p:cNvSpPr txBox="1"/>
          <p:nvPr/>
        </p:nvSpPr>
        <p:spPr>
          <a:xfrm>
            <a:off x="3313286" y="6858000"/>
            <a:ext cx="5565428" cy="230832"/>
          </a:xfrm>
          <a:prstGeom prst="rect">
            <a:avLst/>
          </a:prstGeom>
          <a:noFill/>
        </p:spPr>
        <p:txBody>
          <a:bodyPr wrap="square" rtlCol="0">
            <a:spAutoFit/>
          </a:bodyPr>
          <a:lstStyle/>
          <a:p>
            <a:r>
              <a:rPr lang="en-IN" sz="900">
                <a:hlinkClick r:id="rId6" tooltip="https://commons.wikimedia.org/wiki/File:OpenCV_Logo_with_text_svg_version.svg"/>
              </a:rPr>
              <a:t>This Photo</a:t>
            </a:r>
            <a:r>
              <a:rPr lang="en-IN" sz="900"/>
              <a:t> by Unknown Author is licensed under </a:t>
            </a:r>
            <a:r>
              <a:rPr lang="en-IN" sz="900">
                <a:hlinkClick r:id="rId7" tooltip="https://creativecommons.org/licenses/by-sa/3.0/"/>
              </a:rPr>
              <a:t>CC BY-SA</a:t>
            </a:r>
            <a:endParaRPr lang="en-IN" sz="900"/>
          </a:p>
        </p:txBody>
      </p:sp>
      <p:pic>
        <p:nvPicPr>
          <p:cNvPr id="12" name="Picture 11">
            <a:extLst>
              <a:ext uri="{FF2B5EF4-FFF2-40B4-BE49-F238E27FC236}">
                <a16:creationId xmlns:a16="http://schemas.microsoft.com/office/drawing/2014/main" id="{CB50B730-69E7-424D-97DF-9FDB1180CD1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204141" y="4008663"/>
            <a:ext cx="1646808" cy="1646808"/>
          </a:xfrm>
          <a:prstGeom prst="rect">
            <a:avLst/>
          </a:prstGeom>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8640"/>
            <a:ext cx="5437187" cy="1440180"/>
          </a:xfrm>
        </p:spPr>
        <p:txBody>
          <a:bodyPr/>
          <a:lstStyle/>
          <a:p>
            <a:r>
              <a:rPr lang="en-US" dirty="0"/>
              <a:t>Thank You &amp; Happy Hacking!!!</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2226824"/>
            <a:ext cx="5437187" cy="4005300"/>
          </a:xfrm>
        </p:spPr>
        <p:txBody>
          <a:bodyPr/>
          <a:lstStyle/>
          <a:p>
            <a:pPr marL="0">
              <a:spcBef>
                <a:spcPts val="0"/>
              </a:spcBef>
            </a:pPr>
            <a:r>
              <a:rPr lang="en-US" dirty="0"/>
              <a:t>By</a:t>
            </a:r>
          </a:p>
          <a:p>
            <a:pPr marL="0">
              <a:spcBef>
                <a:spcPts val="0"/>
              </a:spcBef>
            </a:pPr>
            <a:r>
              <a:rPr lang="en-US" b="1" u="sng" dirty="0"/>
              <a:t>Name: </a:t>
            </a:r>
            <a:r>
              <a:rPr lang="en-US" dirty="0"/>
              <a:t>Sriniketh J</a:t>
            </a:r>
          </a:p>
          <a:p>
            <a:pPr marL="0">
              <a:spcBef>
                <a:spcPts val="0"/>
              </a:spcBef>
            </a:pPr>
            <a:r>
              <a:rPr lang="en-US" b="1" u="sng" dirty="0"/>
              <a:t>College: </a:t>
            </a:r>
            <a:r>
              <a:rPr lang="en-US" dirty="0"/>
              <a:t>PSG Institute of Technology and Applied Research</a:t>
            </a:r>
          </a:p>
          <a:p>
            <a:pPr marL="0">
              <a:spcBef>
                <a:spcPts val="0"/>
              </a:spcBef>
            </a:pPr>
            <a:r>
              <a:rPr lang="en-US" b="1" u="sng" dirty="0"/>
              <a:t>Department: </a:t>
            </a:r>
            <a:r>
              <a:rPr lang="en-US" dirty="0"/>
              <a:t>Electronics and Communication Engineering</a:t>
            </a:r>
          </a:p>
          <a:p>
            <a:pPr marL="0">
              <a:spcBef>
                <a:spcPts val="0"/>
              </a:spcBef>
            </a:pPr>
            <a:r>
              <a:rPr lang="en-US" b="1" u="sng" dirty="0"/>
              <a:t>Year of Study: </a:t>
            </a:r>
            <a:r>
              <a:rPr lang="en-US" dirty="0"/>
              <a:t>2</a:t>
            </a:r>
            <a:r>
              <a:rPr lang="en-US" baseline="30000" dirty="0"/>
              <a:t>nd</a:t>
            </a:r>
            <a:r>
              <a:rPr lang="en-US" dirty="0"/>
              <a:t> Year</a:t>
            </a:r>
          </a:p>
          <a:p>
            <a:pPr marL="0">
              <a:spcBef>
                <a:spcPts val="0"/>
              </a:spcBef>
            </a:pPr>
            <a:r>
              <a:rPr lang="en-US" b="1" u="sng" dirty="0"/>
              <a:t>E-Mail: </a:t>
            </a:r>
            <a:r>
              <a:rPr lang="en-US" dirty="0">
                <a:hlinkClick r:id="rId2"/>
              </a:rPr>
              <a:t>d20l213@psgitech.ac.in</a:t>
            </a:r>
            <a:endParaRPr lang="en-US" dirty="0"/>
          </a:p>
          <a:p>
            <a:pPr marL="0">
              <a:spcBef>
                <a:spcPts val="0"/>
              </a:spcBef>
            </a:pPr>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dirty="0"/>
              <a:t>Thank You</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Contents</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About the Project</a:t>
            </a:r>
          </a:p>
          <a:p>
            <a:r>
              <a:rPr lang="en-US" dirty="0"/>
              <a:t>Libraries Used</a:t>
            </a:r>
          </a:p>
          <a:p>
            <a:r>
              <a:rPr lang="en-US" dirty="0"/>
              <a:t>Project Pipeline</a:t>
            </a:r>
          </a:p>
          <a:p>
            <a:r>
              <a:rPr lang="en-US" dirty="0"/>
              <a:t>Screenshots</a:t>
            </a:r>
          </a:p>
          <a:p>
            <a:r>
              <a:rPr lang="en-US" dirty="0"/>
              <a:t>Highlights</a:t>
            </a:r>
          </a:p>
          <a:p>
            <a:r>
              <a:rPr lang="en-US" dirty="0"/>
              <a:t>Sources</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Contents</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“Life is a Journey, but don’t worry, you’ll find a Parking Slot at the end.”</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Isaac Asimov</a:t>
            </a:r>
          </a:p>
        </p:txBody>
      </p:sp>
      <p:pic>
        <p:nvPicPr>
          <p:cNvPr id="18" name="Picture Placeholder 17">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6204632" y="656633"/>
            <a:ext cx="3794741" cy="5132388"/>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dirty="0"/>
              <a:t>Quotes</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About the Project</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About the Project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lnSpcReduction="10000"/>
          </a:bodyPr>
          <a:lstStyle/>
          <a:p>
            <a:pPr marL="0" indent="0">
              <a:buNone/>
            </a:pPr>
            <a:r>
              <a:rPr lang="en-US" dirty="0"/>
              <a:t>My project is Parking Assistant using OpenCV which helps in detecting the Parking Slots when required as per user’s request. It is highly accurate and sends a instant notification to the user which uses Twilio to send the message (DM) instantly.</a:t>
            </a: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Libraries Required/Used</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1655921955"/>
              </p:ext>
            </p:extLst>
          </p:nvPr>
        </p:nvGraphicFramePr>
        <p:xfrm>
          <a:off x="550862" y="1589181"/>
          <a:ext cx="11090276" cy="4516704"/>
        </p:xfrm>
        <a:graphic>
          <a:graphicData uri="http://schemas.openxmlformats.org/drawingml/2006/table">
            <a:tbl>
              <a:tblPr firstRow="1" bandRow="1">
                <a:tableStyleId>{7DF18680-E054-41AD-8BC1-D1AEF772440D}</a:tableStyleId>
              </a:tblPr>
              <a:tblGrid>
                <a:gridCol w="5545138">
                  <a:extLst>
                    <a:ext uri="{9D8B030D-6E8A-4147-A177-3AD203B41FA5}">
                      <a16:colId xmlns:a16="http://schemas.microsoft.com/office/drawing/2014/main" val="562691606"/>
                    </a:ext>
                  </a:extLst>
                </a:gridCol>
                <a:gridCol w="5545138">
                  <a:extLst>
                    <a:ext uri="{9D8B030D-6E8A-4147-A177-3AD203B41FA5}">
                      <a16:colId xmlns:a16="http://schemas.microsoft.com/office/drawing/2014/main" val="3970149589"/>
                    </a:ext>
                  </a:extLst>
                </a:gridCol>
              </a:tblGrid>
              <a:tr h="493344">
                <a:tc>
                  <a:txBody>
                    <a:bodyPr/>
                    <a:lstStyle/>
                    <a:p>
                      <a:pPr algn="ctr"/>
                      <a:r>
                        <a:rPr lang="en-US" dirty="0"/>
                        <a:t>Library Name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Use Case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a:r>
                        <a:rPr lang="en-US" dirty="0">
                          <a:solidFill>
                            <a:schemeClr val="tx1"/>
                          </a:solidFill>
                        </a:rPr>
                        <a:t>os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The OS module in Python provides functions for creating and removing a directory (folder), fetching its contents, changing and identifying the current directory, etc.</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a:r>
                        <a:rPr lang="en-US" dirty="0">
                          <a:solidFill>
                            <a:schemeClr val="tx1"/>
                          </a:solidFill>
                        </a:rPr>
                        <a:t>numpy</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Used for doing mathematical calculations which the math module can’t do.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a:r>
                        <a:rPr lang="en-US" dirty="0">
                          <a:solidFill>
                            <a:schemeClr val="tx1"/>
                          </a:solidFill>
                        </a:rPr>
                        <a:t>cv2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OpenCV is the huge open-source library for the computer vision, machine learning, and image processing and now it plays a major role in real-time operation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a:r>
                        <a:rPr lang="en-US" dirty="0">
                          <a:solidFill>
                            <a:schemeClr val="tx1"/>
                          </a:solidFill>
                        </a:rPr>
                        <a:t>mrcnn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Most used for image segmentation. The model can return both the bounding box and a mask for each detected object in an image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r h="493344">
                <a:tc>
                  <a:txBody>
                    <a:bodyPr/>
                    <a:lstStyle/>
                    <a:p>
                      <a:pPr algn="ctr"/>
                      <a:r>
                        <a:rPr lang="en-US" dirty="0">
                          <a:solidFill>
                            <a:schemeClr val="tx1"/>
                          </a:solidFill>
                        </a:rPr>
                        <a:t>twilio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Module to send instant message or WhatsApp notification to the user.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3722242"/>
                  </a:ext>
                </a:extLst>
              </a:tr>
            </a:tbl>
          </a:graphicData>
        </a:graphic>
      </p:graphicFrame>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dirty="0"/>
              <a:t>Libraries Required</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Tree>
    <p:extLst>
      <p:ext uri="{BB962C8B-B14F-4D97-AF65-F5344CB8AC3E}">
        <p14:creationId xmlns:p14="http://schemas.microsoft.com/office/powerpoint/2010/main" val="2496947791"/>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Watch like a Hawk from Now!!!</a:t>
            </a:r>
            <a:endParaRPr lang="en-US" sz="6400" kern="120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11" name="Graphic 10" descr="Telescope">
            <a:extLst>
              <a:ext uri="{FF2B5EF4-FFF2-40B4-BE49-F238E27FC236}">
                <a16:creationId xmlns:a16="http://schemas.microsoft.com/office/drawing/2014/main" id="{683F2898-2330-4772-BD4F-3082CE8FEF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998" y="3816721"/>
            <a:ext cx="2261735" cy="2261735"/>
          </a:xfrm>
          <a:prstGeom prst="rect">
            <a:avLst/>
          </a:prstGeom>
        </p:spPr>
      </p:pic>
      <p:pic>
        <p:nvPicPr>
          <p:cNvPr id="13" name="Graphic 12" descr="Eyes">
            <a:extLst>
              <a:ext uri="{FF2B5EF4-FFF2-40B4-BE49-F238E27FC236}">
                <a16:creationId xmlns:a16="http://schemas.microsoft.com/office/drawing/2014/main" id="{0E8EB194-EDC4-48AA-BC2D-DCF5F399CA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34687" y="2349458"/>
            <a:ext cx="1476046" cy="1476046"/>
          </a:xfrm>
          <a:prstGeom prst="rect">
            <a:avLst/>
          </a:prstGeom>
        </p:spPr>
      </p:pic>
    </p:spTree>
    <p:extLst>
      <p:ext uri="{BB962C8B-B14F-4D97-AF65-F5344CB8AC3E}">
        <p14:creationId xmlns:p14="http://schemas.microsoft.com/office/powerpoint/2010/main" val="560021826"/>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Project Pipeline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553320186"/>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Screenshots</a:t>
            </a:r>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dirty="0"/>
              <a:t>Screenshots</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37" name="Text Placeholder 36">
            <a:extLst>
              <a:ext uri="{FF2B5EF4-FFF2-40B4-BE49-F238E27FC236}">
                <a16:creationId xmlns:a16="http://schemas.microsoft.com/office/drawing/2014/main" id="{76318220-8FF9-4C8A-BFA4-9CA37EC26876}"/>
              </a:ext>
            </a:extLst>
          </p:cNvPr>
          <p:cNvSpPr>
            <a:spLocks noGrp="1"/>
          </p:cNvSpPr>
          <p:nvPr>
            <p:ph type="body" sz="quarter" idx="18"/>
          </p:nvPr>
        </p:nvSpPr>
        <p:spPr>
          <a:xfrm>
            <a:off x="549407" y="3609597"/>
            <a:ext cx="1711325" cy="365760"/>
          </a:xfrm>
        </p:spPr>
        <p:txBody>
          <a:bodyPr/>
          <a:lstStyle/>
          <a:p>
            <a:r>
              <a:rPr lang="en-US" dirty="0"/>
              <a:t>Stage: 1</a:t>
            </a:r>
            <a:endParaRPr lang="en-IN" dirty="0"/>
          </a:p>
        </p:txBody>
      </p:sp>
      <p:sp>
        <p:nvSpPr>
          <p:cNvPr id="46" name="Text Placeholder 45">
            <a:extLst>
              <a:ext uri="{FF2B5EF4-FFF2-40B4-BE49-F238E27FC236}">
                <a16:creationId xmlns:a16="http://schemas.microsoft.com/office/drawing/2014/main" id="{6D2771D6-669A-4F4C-AB18-C6AC5083D803}"/>
              </a:ext>
            </a:extLst>
          </p:cNvPr>
          <p:cNvSpPr>
            <a:spLocks noGrp="1"/>
          </p:cNvSpPr>
          <p:nvPr>
            <p:ph type="body" sz="quarter" idx="17"/>
          </p:nvPr>
        </p:nvSpPr>
        <p:spPr>
          <a:xfrm>
            <a:off x="548640" y="4061121"/>
            <a:ext cx="1711572" cy="638175"/>
          </a:xfrm>
        </p:spPr>
        <p:txBody>
          <a:bodyPr/>
          <a:lstStyle/>
          <a:p>
            <a:pPr marL="0"/>
            <a:r>
              <a:rPr lang="en-US" dirty="0"/>
              <a:t>Detecting objects using MaskRCNN</a:t>
            </a:r>
            <a:endParaRPr lang="en-IN" dirty="0"/>
          </a:p>
        </p:txBody>
      </p:sp>
      <p:sp>
        <p:nvSpPr>
          <p:cNvPr id="49" name="Text Placeholder 48">
            <a:extLst>
              <a:ext uri="{FF2B5EF4-FFF2-40B4-BE49-F238E27FC236}">
                <a16:creationId xmlns:a16="http://schemas.microsoft.com/office/drawing/2014/main" id="{9788AC03-166B-4965-B6D0-0BA43DF368CD}"/>
              </a:ext>
            </a:extLst>
          </p:cNvPr>
          <p:cNvSpPr>
            <a:spLocks noGrp="1"/>
          </p:cNvSpPr>
          <p:nvPr>
            <p:ph type="body" sz="quarter" idx="20"/>
          </p:nvPr>
        </p:nvSpPr>
        <p:spPr>
          <a:xfrm>
            <a:off x="3818453" y="3569997"/>
            <a:ext cx="1711325" cy="365760"/>
          </a:xfrm>
        </p:spPr>
        <p:txBody>
          <a:bodyPr/>
          <a:lstStyle/>
          <a:p>
            <a:r>
              <a:rPr lang="en-US" dirty="0"/>
              <a:t>Stage: 2</a:t>
            </a:r>
            <a:endParaRPr lang="en-IN" dirty="0"/>
          </a:p>
        </p:txBody>
      </p:sp>
      <p:sp>
        <p:nvSpPr>
          <p:cNvPr id="53" name="Text Placeholder 52">
            <a:extLst>
              <a:ext uri="{FF2B5EF4-FFF2-40B4-BE49-F238E27FC236}">
                <a16:creationId xmlns:a16="http://schemas.microsoft.com/office/drawing/2014/main" id="{57667DF6-9321-4B71-8800-8FFB4CB93D78}"/>
              </a:ext>
            </a:extLst>
          </p:cNvPr>
          <p:cNvSpPr>
            <a:spLocks noGrp="1"/>
          </p:cNvSpPr>
          <p:nvPr>
            <p:ph type="body" sz="quarter" idx="19"/>
          </p:nvPr>
        </p:nvSpPr>
        <p:spPr>
          <a:xfrm>
            <a:off x="3817685" y="4021521"/>
            <a:ext cx="1810757" cy="638175"/>
          </a:xfrm>
        </p:spPr>
        <p:txBody>
          <a:bodyPr/>
          <a:lstStyle/>
          <a:p>
            <a:pPr marL="0"/>
            <a:r>
              <a:rPr lang="en-US" dirty="0"/>
              <a:t>Finding only the Cars and box them</a:t>
            </a:r>
          </a:p>
        </p:txBody>
      </p:sp>
      <p:sp>
        <p:nvSpPr>
          <p:cNvPr id="55" name="Text Placeholder 54">
            <a:extLst>
              <a:ext uri="{FF2B5EF4-FFF2-40B4-BE49-F238E27FC236}">
                <a16:creationId xmlns:a16="http://schemas.microsoft.com/office/drawing/2014/main" id="{6AF814F2-24CE-4BCB-B029-8F184F39AE05}"/>
              </a:ext>
            </a:extLst>
          </p:cNvPr>
          <p:cNvSpPr>
            <a:spLocks noGrp="1"/>
          </p:cNvSpPr>
          <p:nvPr>
            <p:ph type="body" sz="quarter" idx="21"/>
          </p:nvPr>
        </p:nvSpPr>
        <p:spPr>
          <a:xfrm>
            <a:off x="6962449" y="4018881"/>
            <a:ext cx="1868177" cy="638175"/>
          </a:xfrm>
        </p:spPr>
        <p:txBody>
          <a:bodyPr/>
          <a:lstStyle/>
          <a:p>
            <a:pPr marL="0"/>
            <a:r>
              <a:rPr lang="en-US" dirty="0"/>
              <a:t>Detect the motion and find slot</a:t>
            </a:r>
            <a:endParaRPr lang="en-IN" dirty="0"/>
          </a:p>
        </p:txBody>
      </p:sp>
      <p:sp>
        <p:nvSpPr>
          <p:cNvPr id="57" name="Text Placeholder 56">
            <a:extLst>
              <a:ext uri="{FF2B5EF4-FFF2-40B4-BE49-F238E27FC236}">
                <a16:creationId xmlns:a16="http://schemas.microsoft.com/office/drawing/2014/main" id="{3162BDA5-B732-4B24-8742-609F869DFBE0}"/>
              </a:ext>
            </a:extLst>
          </p:cNvPr>
          <p:cNvSpPr>
            <a:spLocks noGrp="1"/>
          </p:cNvSpPr>
          <p:nvPr>
            <p:ph type="body" sz="quarter" idx="22"/>
          </p:nvPr>
        </p:nvSpPr>
        <p:spPr>
          <a:xfrm>
            <a:off x="6963217" y="3567357"/>
            <a:ext cx="1711325" cy="365760"/>
          </a:xfrm>
        </p:spPr>
        <p:txBody>
          <a:bodyPr/>
          <a:lstStyle/>
          <a:p>
            <a:r>
              <a:rPr lang="en-US" dirty="0"/>
              <a:t>Stage: 3</a:t>
            </a:r>
            <a:endParaRPr lang="en-IN" dirty="0"/>
          </a:p>
        </p:txBody>
      </p:sp>
      <p:sp>
        <p:nvSpPr>
          <p:cNvPr id="63" name="Text Placeholder 62">
            <a:extLst>
              <a:ext uri="{FF2B5EF4-FFF2-40B4-BE49-F238E27FC236}">
                <a16:creationId xmlns:a16="http://schemas.microsoft.com/office/drawing/2014/main" id="{6A19F40A-EACB-495D-A7A8-8B005B50EDF6}"/>
              </a:ext>
            </a:extLst>
          </p:cNvPr>
          <p:cNvSpPr>
            <a:spLocks noGrp="1"/>
          </p:cNvSpPr>
          <p:nvPr>
            <p:ph type="body" sz="quarter" idx="23"/>
          </p:nvPr>
        </p:nvSpPr>
        <p:spPr>
          <a:xfrm>
            <a:off x="10137254" y="4021521"/>
            <a:ext cx="2054745" cy="638175"/>
          </a:xfrm>
        </p:spPr>
        <p:txBody>
          <a:bodyPr/>
          <a:lstStyle/>
          <a:p>
            <a:pPr marL="0"/>
            <a:r>
              <a:rPr lang="en-US" dirty="0"/>
              <a:t>Send Instant notification to user with Twilio</a:t>
            </a:r>
            <a:endParaRPr lang="en-IN" dirty="0"/>
          </a:p>
        </p:txBody>
      </p:sp>
      <p:sp>
        <p:nvSpPr>
          <p:cNvPr id="65" name="Text Placeholder 64">
            <a:extLst>
              <a:ext uri="{FF2B5EF4-FFF2-40B4-BE49-F238E27FC236}">
                <a16:creationId xmlns:a16="http://schemas.microsoft.com/office/drawing/2014/main" id="{7F4AA7D5-8F44-4EB1-A826-18AFABF51074}"/>
              </a:ext>
            </a:extLst>
          </p:cNvPr>
          <p:cNvSpPr>
            <a:spLocks noGrp="1"/>
          </p:cNvSpPr>
          <p:nvPr>
            <p:ph type="body" sz="quarter" idx="24"/>
          </p:nvPr>
        </p:nvSpPr>
        <p:spPr>
          <a:xfrm>
            <a:off x="10138022" y="3569997"/>
            <a:ext cx="1711325" cy="365760"/>
          </a:xfrm>
        </p:spPr>
        <p:txBody>
          <a:bodyPr/>
          <a:lstStyle/>
          <a:p>
            <a:r>
              <a:rPr lang="en-US" dirty="0"/>
              <a:t>Stage: 4</a:t>
            </a:r>
            <a:endParaRPr lang="en-IN" dirty="0"/>
          </a:p>
        </p:txBody>
      </p:sp>
      <p:pic>
        <p:nvPicPr>
          <p:cNvPr id="66" name="Picture 6">
            <a:extLst>
              <a:ext uri="{FF2B5EF4-FFF2-40B4-BE49-F238E27FC236}">
                <a16:creationId xmlns:a16="http://schemas.microsoft.com/office/drawing/2014/main" id="{D2AFE512-F453-4F1B-82E1-1BC1E5018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00" y="1557633"/>
            <a:ext cx="3128063" cy="17611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A4D727A6-4894-4032-B49B-8EB797E12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1540566"/>
            <a:ext cx="2970629" cy="17782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945E9950-2832-401F-89A0-513A9210CE73}"/>
              </a:ext>
            </a:extLst>
          </p:cNvPr>
          <p:cNvPicPr>
            <a:picLocks noChangeAspect="1"/>
          </p:cNvPicPr>
          <p:nvPr/>
        </p:nvPicPr>
        <p:blipFill>
          <a:blip r:embed="rId5"/>
          <a:stretch>
            <a:fillRect/>
          </a:stretch>
        </p:blipFill>
        <p:spPr>
          <a:xfrm>
            <a:off x="6515468" y="1540369"/>
            <a:ext cx="2624821" cy="1778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9" name="Picture 2">
            <a:extLst>
              <a:ext uri="{FF2B5EF4-FFF2-40B4-BE49-F238E27FC236}">
                <a16:creationId xmlns:a16="http://schemas.microsoft.com/office/drawing/2014/main" id="{8E9963CB-A522-463B-93ED-7FD20293F25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127151" y="5105940"/>
            <a:ext cx="3212456" cy="15934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5DE7B3C-7496-4236-8D9A-CA5E2CD8D75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9277612" y="1569437"/>
            <a:ext cx="2807588" cy="171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76663"/>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Sources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fontScale="92500" lnSpcReduction="20000"/>
          </a:bodyPr>
          <a:lstStyle/>
          <a:p>
            <a:pPr marL="457200" indent="-457200">
              <a:buAutoNum type="arabicParenR"/>
            </a:pPr>
            <a:r>
              <a:rPr lang="en-US" dirty="0">
                <a:hlinkClick r:id="rId4"/>
              </a:rPr>
              <a:t>https://www.analyticsvidhya.com/blog/2019/07/computer-vision-implementing-mask-r-cnn-image-segmentation/</a:t>
            </a:r>
            <a:endParaRPr lang="en-US" dirty="0"/>
          </a:p>
          <a:p>
            <a:pPr marL="457200" indent="-457200">
              <a:buFont typeface="Arial" panose="020B0604020202020204" pitchFamily="34" charset="0"/>
              <a:buAutoNum type="arabicParenR"/>
            </a:pPr>
            <a:r>
              <a:rPr lang="en-IN" dirty="0">
                <a:solidFill>
                  <a:srgbClr val="0070C0"/>
                </a:solidFill>
                <a:hlinkClick r:id="rId5">
                  <a:extLst>
                    <a:ext uri="{A12FA001-AC4F-418D-AE19-62706E023703}">
                      <ahyp:hlinkClr xmlns:ahyp="http://schemas.microsoft.com/office/drawing/2018/hyperlinkcolor" val="tx"/>
                    </a:ext>
                  </a:extLst>
                </a:hlinkClick>
              </a:rPr>
              <a:t>https://docs.opencv.org/4.5.2/d6/d00/tutorial_py_root.html</a:t>
            </a:r>
            <a:endParaRPr lang="en-US" dirty="0">
              <a:hlinkClick r:id="rId6"/>
            </a:endParaRPr>
          </a:p>
          <a:p>
            <a:pPr marL="457200" indent="-457200">
              <a:buAutoNum type="arabicParenR"/>
            </a:pPr>
            <a:r>
              <a:rPr lang="en-US" dirty="0">
                <a:hlinkClick r:id="rId6"/>
              </a:rPr>
              <a:t>https://www.twilio.com/docs/sms/quickstart/python</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Sources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75</TotalTime>
  <Words>434</Words>
  <Application>Microsoft Office PowerPoint</Application>
  <PresentationFormat>Widescreen</PresentationFormat>
  <Paragraphs>81</Paragraphs>
  <Slides>10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Gill Sans MT</vt:lpstr>
      <vt:lpstr>Symbol</vt:lpstr>
      <vt:lpstr>Walbaum Display</vt:lpstr>
      <vt:lpstr>3DFloatVTI</vt:lpstr>
      <vt:lpstr>Parking Assistant using OpenCV</vt:lpstr>
      <vt:lpstr>Contents</vt:lpstr>
      <vt:lpstr>“Life is a Journey, but don’t worry, you’ll find a Parking Slot at the end.”</vt:lpstr>
      <vt:lpstr>About the Project</vt:lpstr>
      <vt:lpstr>Libraries Required/Used</vt:lpstr>
      <vt:lpstr>Watch like a Hawk from Now!!!</vt:lpstr>
      <vt:lpstr>Project Pipeline</vt:lpstr>
      <vt:lpstr>Screenshots</vt:lpstr>
      <vt:lpstr>Sources</vt:lpstr>
      <vt:lpstr>Thank You &amp; Happy Hacking!!!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Assistant using OpenCV</dc:title>
  <dc:creator>Sriniketh J</dc:creator>
  <cp:lastModifiedBy>Sriniketh J</cp:lastModifiedBy>
  <cp:revision>31</cp:revision>
  <dcterms:created xsi:type="dcterms:W3CDTF">2021-08-22T10:08:58Z</dcterms:created>
  <dcterms:modified xsi:type="dcterms:W3CDTF">2021-08-22T11:24:43Z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